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n-US"/>
    </a:defPPr>
    <a:lvl1pPr marL="0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8040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6078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4118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52157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40197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8235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6275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04314" algn="l" defTabSz="208804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28" d="100"/>
          <a:sy n="28" d="100"/>
        </p:scale>
        <p:origin x="-2992" y="-80"/>
      </p:cViewPr>
      <p:guideLst>
        <p:guide orient="horz" pos="13485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3" y="24259964"/>
            <a:ext cx="21192650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8" y="1714456"/>
            <a:ext cx="6811924" cy="365286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1714456"/>
            <a:ext cx="19931182" cy="365286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9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0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4"/>
            <a:ext cx="25733931" cy="850288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9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04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6078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1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15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19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2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2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3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2" y="9989401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1" y="9989401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1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40" indent="0">
              <a:buNone/>
              <a:defRPr sz="9100" b="1"/>
            </a:lvl2pPr>
            <a:lvl3pPr marL="4176078" indent="0">
              <a:buNone/>
              <a:defRPr sz="8300" b="1"/>
            </a:lvl3pPr>
            <a:lvl4pPr marL="6264118" indent="0">
              <a:buNone/>
              <a:defRPr sz="7200" b="1"/>
            </a:lvl4pPr>
            <a:lvl5pPr marL="8352157" indent="0">
              <a:buNone/>
              <a:defRPr sz="7200" b="1"/>
            </a:lvl5pPr>
            <a:lvl6pPr marL="10440197" indent="0">
              <a:buNone/>
              <a:defRPr sz="7200" b="1"/>
            </a:lvl6pPr>
            <a:lvl7pPr marL="12528235" indent="0">
              <a:buNone/>
              <a:defRPr sz="7200" b="1"/>
            </a:lvl7pPr>
            <a:lvl8pPr marL="14616275" indent="0">
              <a:buNone/>
              <a:defRPr sz="7200" b="1"/>
            </a:lvl8pPr>
            <a:lvl9pPr marL="16704314" indent="0">
              <a:buNone/>
              <a:defRPr sz="7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1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3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3085"/>
            <a:ext cx="13382064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040" indent="0">
              <a:buNone/>
              <a:defRPr sz="9100" b="1"/>
            </a:lvl2pPr>
            <a:lvl3pPr marL="4176078" indent="0">
              <a:buNone/>
              <a:defRPr sz="8300" b="1"/>
            </a:lvl3pPr>
            <a:lvl4pPr marL="6264118" indent="0">
              <a:buNone/>
              <a:defRPr sz="7200" b="1"/>
            </a:lvl4pPr>
            <a:lvl5pPr marL="8352157" indent="0">
              <a:buNone/>
              <a:defRPr sz="7200" b="1"/>
            </a:lvl5pPr>
            <a:lvl6pPr marL="10440197" indent="0">
              <a:buNone/>
              <a:defRPr sz="7200" b="1"/>
            </a:lvl6pPr>
            <a:lvl7pPr marL="12528235" indent="0">
              <a:buNone/>
              <a:defRPr sz="7200" b="1"/>
            </a:lvl7pPr>
            <a:lvl8pPr marL="14616275" indent="0">
              <a:buNone/>
              <a:defRPr sz="7200" b="1"/>
            </a:lvl8pPr>
            <a:lvl9pPr marL="16704314" indent="0">
              <a:buNone/>
              <a:defRPr sz="7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6859"/>
            <a:ext cx="13382064" cy="246662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3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541"/>
            <a:ext cx="9960337" cy="725420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6" y="1704543"/>
            <a:ext cx="16924686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7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040" indent="0">
              <a:buNone/>
              <a:defRPr sz="5500"/>
            </a:lvl2pPr>
            <a:lvl3pPr marL="4176078" indent="0">
              <a:buNone/>
              <a:defRPr sz="4600"/>
            </a:lvl3pPr>
            <a:lvl4pPr marL="6264118" indent="0">
              <a:buNone/>
              <a:defRPr sz="4100"/>
            </a:lvl4pPr>
            <a:lvl5pPr marL="8352157" indent="0">
              <a:buNone/>
              <a:defRPr sz="4100"/>
            </a:lvl5pPr>
            <a:lvl6pPr marL="10440197" indent="0">
              <a:buNone/>
              <a:defRPr sz="4100"/>
            </a:lvl6pPr>
            <a:lvl7pPr marL="12528235" indent="0">
              <a:buNone/>
              <a:defRPr sz="4100"/>
            </a:lvl7pPr>
            <a:lvl8pPr marL="14616275" indent="0">
              <a:buNone/>
              <a:defRPr sz="4100"/>
            </a:lvl8pPr>
            <a:lvl9pPr marL="16704314" indent="0">
              <a:buNone/>
              <a:defRPr sz="4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1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6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040" indent="0">
              <a:buNone/>
              <a:defRPr sz="12800"/>
            </a:lvl2pPr>
            <a:lvl3pPr marL="4176078" indent="0">
              <a:buNone/>
              <a:defRPr sz="11000"/>
            </a:lvl3pPr>
            <a:lvl4pPr marL="6264118" indent="0">
              <a:buNone/>
              <a:defRPr sz="9100"/>
            </a:lvl4pPr>
            <a:lvl5pPr marL="8352157" indent="0">
              <a:buNone/>
              <a:defRPr sz="9100"/>
            </a:lvl5pPr>
            <a:lvl6pPr marL="10440197" indent="0">
              <a:buNone/>
              <a:defRPr sz="9100"/>
            </a:lvl6pPr>
            <a:lvl7pPr marL="12528235" indent="0">
              <a:buNone/>
              <a:defRPr sz="9100"/>
            </a:lvl7pPr>
            <a:lvl8pPr marL="14616275" indent="0">
              <a:buNone/>
              <a:defRPr sz="9100"/>
            </a:lvl8pPr>
            <a:lvl9pPr marL="1670431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5"/>
            <a:ext cx="18165128" cy="5024425"/>
          </a:xfrm>
        </p:spPr>
        <p:txBody>
          <a:bodyPr/>
          <a:lstStyle>
            <a:lvl1pPr marL="0" indent="0">
              <a:buNone/>
              <a:defRPr sz="6400"/>
            </a:lvl1pPr>
            <a:lvl2pPr marL="2088040" indent="0">
              <a:buNone/>
              <a:defRPr sz="5500"/>
            </a:lvl2pPr>
            <a:lvl3pPr marL="4176078" indent="0">
              <a:buNone/>
              <a:defRPr sz="4600"/>
            </a:lvl3pPr>
            <a:lvl4pPr marL="6264118" indent="0">
              <a:buNone/>
              <a:defRPr sz="4100"/>
            </a:lvl4pPr>
            <a:lvl5pPr marL="8352157" indent="0">
              <a:buNone/>
              <a:defRPr sz="4100"/>
            </a:lvl5pPr>
            <a:lvl6pPr marL="10440197" indent="0">
              <a:buNone/>
              <a:defRPr sz="4100"/>
            </a:lvl6pPr>
            <a:lvl7pPr marL="12528235" indent="0">
              <a:buNone/>
              <a:defRPr sz="4100"/>
            </a:lvl7pPr>
            <a:lvl8pPr marL="14616275" indent="0">
              <a:buNone/>
              <a:defRPr sz="4100"/>
            </a:lvl8pPr>
            <a:lvl9pPr marL="16704314" indent="0">
              <a:buNone/>
              <a:defRPr sz="41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1" cy="7135284"/>
          </a:xfrm>
          <a:prstGeom prst="rect">
            <a:avLst/>
          </a:prstGeom>
        </p:spPr>
        <p:txBody>
          <a:bodyPr vert="horz" lIns="417608" tIns="208805" rIns="417608" bIns="208805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01"/>
            <a:ext cx="27247691" cy="28253743"/>
          </a:xfrm>
          <a:prstGeom prst="rect">
            <a:avLst/>
          </a:prstGeom>
        </p:spPr>
        <p:txBody>
          <a:bodyPr vert="horz" lIns="417608" tIns="208805" rIns="417608" bIns="208805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07"/>
            <a:ext cx="7064217" cy="2279326"/>
          </a:xfrm>
          <a:prstGeom prst="rect">
            <a:avLst/>
          </a:prstGeom>
        </p:spPr>
        <p:txBody>
          <a:bodyPr vert="horz" lIns="417608" tIns="208805" rIns="417608" bIns="20880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C627-D9AF-414F-A730-D5460D2B9F03}" type="datetimeFigureOut">
              <a:rPr lang="en-US" smtClean="0"/>
              <a:t>23/11/15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3" y="39680107"/>
            <a:ext cx="9587150" cy="2279326"/>
          </a:xfrm>
          <a:prstGeom prst="rect">
            <a:avLst/>
          </a:prstGeom>
        </p:spPr>
        <p:txBody>
          <a:bodyPr vert="horz" lIns="417608" tIns="208805" rIns="417608" bIns="20880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5" y="39680107"/>
            <a:ext cx="7064217" cy="2279326"/>
          </a:xfrm>
          <a:prstGeom prst="rect">
            <a:avLst/>
          </a:prstGeom>
        </p:spPr>
        <p:txBody>
          <a:bodyPr vert="horz" lIns="417608" tIns="208805" rIns="417608" bIns="20880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75D8-74FF-3341-9F39-333DFE96A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040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29" indent="-1566029" algn="l" defTabSz="208804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064" indent="-1305024" algn="l" defTabSz="208804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098" indent="-1044020" algn="l" defTabSz="208804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137" indent="-1044020" algn="l" defTabSz="208804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177" indent="-1044020" algn="l" defTabSz="208804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215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255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295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334" indent="-1044020" algn="l" defTabSz="208804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040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078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118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157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197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235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275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314" algn="l" defTabSz="208804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lobaltrach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421356"/>
            <a:ext cx="30275213" cy="35390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1513" y="683581"/>
            <a:ext cx="27025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Colours for key parts of tracheostomy tubes can impact on patient safety perceptions and experiences – an international survey</a:t>
            </a:r>
            <a:r>
              <a:rPr lang="en-GB" sz="7200" b="1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1513" y="9255158"/>
            <a:ext cx="13067738" cy="17081595"/>
          </a:xfrm>
          <a:prstGeom prst="rect">
            <a:avLst/>
          </a:prstGeom>
          <a:ln w="152400" cmpd="sng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/>
              <a:t>  Avoidable </a:t>
            </a:r>
            <a:r>
              <a:rPr lang="en-US" sz="4800" dirty="0"/>
              <a:t>harm occurs in patients requiring tracheostomies. Most studies are performed in the hospital setting and have identified recurrent themes including </a:t>
            </a:r>
            <a:r>
              <a:rPr lang="en-US" sz="4800" dirty="0" smtClean="0"/>
              <a:t>deficiencies in staff </a:t>
            </a:r>
            <a:r>
              <a:rPr lang="en-US" sz="4800" dirty="0"/>
              <a:t>education, training and competency, and </a:t>
            </a:r>
            <a:r>
              <a:rPr lang="en-US" sz="4800" dirty="0" smtClean="0"/>
              <a:t>in the </a:t>
            </a:r>
            <a:r>
              <a:rPr lang="en-US" sz="4800" dirty="0"/>
              <a:t>provision and safe use of tracheostomy-related equipment</a:t>
            </a:r>
            <a:r>
              <a:rPr lang="en-US" sz="4800" dirty="0" smtClean="0"/>
              <a:t>. Anecdotal reports where confusion over key parts caused harm led us </a:t>
            </a:r>
            <a:r>
              <a:rPr lang="en-US" sz="4800" smtClean="0"/>
              <a:t>to </a:t>
            </a:r>
            <a:r>
              <a:rPr lang="en-US" sz="4800" smtClean="0"/>
              <a:t>design </a:t>
            </a:r>
            <a:r>
              <a:rPr lang="en-US" sz="4800" dirty="0" smtClean="0"/>
              <a:t>a survey in an attempt to define this problem in detail.</a:t>
            </a:r>
            <a:r>
              <a:rPr lang="en-GB" sz="4800" dirty="0"/>
              <a:t> </a:t>
            </a:r>
            <a:r>
              <a:rPr lang="en-GB" sz="4800" dirty="0" smtClean="0"/>
              <a:t>We hypothesised that identifying key parts of tracheostomy tubes with different colours could lead to improvements in safety, but that coloured tubes may be unacceptable to patients and staff.</a:t>
            </a:r>
            <a:br>
              <a:rPr lang="en-GB" sz="4800" dirty="0" smtClean="0"/>
            </a:br>
            <a:endParaRPr lang="en-GB" sz="4800" dirty="0" smtClean="0"/>
          </a:p>
          <a:p>
            <a:pPr algn="just"/>
            <a:r>
              <a:rPr lang="en-US" sz="4800" dirty="0" smtClean="0"/>
              <a:t>  The </a:t>
            </a:r>
            <a:r>
              <a:rPr lang="en-US" sz="4800" dirty="0"/>
              <a:t>Global Tracheostomy Collaborative (GTC, </a:t>
            </a:r>
            <a:r>
              <a:rPr lang="en-US" sz="4800" u="sng" dirty="0">
                <a:hlinkClick r:id="rId2"/>
              </a:rPr>
              <a:t>www.globaltrach.org</a:t>
            </a:r>
            <a:r>
              <a:rPr lang="en-US" sz="4800" dirty="0"/>
              <a:t>) is a non-profit organization committed to improving tracheostomy care for patients and families worldwide. </a:t>
            </a:r>
            <a:r>
              <a:rPr lang="en-US" sz="4800" dirty="0" smtClean="0"/>
              <a:t>Using </a:t>
            </a:r>
            <a:r>
              <a:rPr lang="en-US" sz="4800" i="1" dirty="0" smtClean="0"/>
              <a:t>the power of the collaborative</a:t>
            </a:r>
            <a:r>
              <a:rPr lang="en-US" sz="4800" dirty="0" smtClean="0"/>
              <a:t> our aim was to rapidly collect data regarding </a:t>
            </a:r>
            <a:r>
              <a:rPr lang="en-GB" sz="4800" dirty="0" smtClean="0"/>
              <a:t>patient safety incidents from patients and staff around the world, and explore perceptions about the role of coloured key parts for tracheostomy tubes.</a:t>
            </a:r>
            <a:endParaRPr lang="en-GB" sz="4800" dirty="0"/>
          </a:p>
        </p:txBody>
      </p:sp>
      <p:sp>
        <p:nvSpPr>
          <p:cNvPr id="7" name="Rectangle 6"/>
          <p:cNvSpPr/>
          <p:nvPr/>
        </p:nvSpPr>
        <p:spPr>
          <a:xfrm>
            <a:off x="1043292" y="26875809"/>
            <a:ext cx="1306773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/>
              <a:t>      An </a:t>
            </a:r>
            <a:r>
              <a:rPr lang="en-US" sz="4800" dirty="0"/>
              <a:t>internet-based survey was </a:t>
            </a:r>
            <a:r>
              <a:rPr lang="en-US" sz="4800" dirty="0" smtClean="0"/>
              <a:t>made </a:t>
            </a:r>
            <a:r>
              <a:rPr lang="en-US" sz="4800" dirty="0"/>
              <a:t>available via </a:t>
            </a:r>
            <a:r>
              <a:rPr lang="en-US" sz="4800" dirty="0" err="1"/>
              <a:t>SurveyMonkey</a:t>
            </a:r>
            <a:r>
              <a:rPr lang="en-US" sz="4800" dirty="0"/>
              <a:t> (</a:t>
            </a:r>
            <a:r>
              <a:rPr lang="en-US" sz="4800" u="sng" dirty="0">
                <a:hlinkClick r:id="rId3"/>
              </a:rPr>
              <a:t>www.surveymonkey.com</a:t>
            </a:r>
            <a:r>
              <a:rPr lang="en-US" sz="4800" dirty="0"/>
              <a:t>) and participants were invited by email and social media via the GTC networks. Responses were collected using check-box questions and free text. A number of statements were provided </a:t>
            </a:r>
            <a:r>
              <a:rPr lang="en-GB" sz="4800" dirty="0"/>
              <a:t>with agreement recorded on a </a:t>
            </a:r>
            <a:r>
              <a:rPr lang="en-GB" sz="4800" dirty="0" err="1"/>
              <a:t>Likert</a:t>
            </a:r>
            <a:r>
              <a:rPr lang="en-GB" sz="4800" dirty="0"/>
              <a:t> scale, bounded by 1 (strongly disagree) through 5 (neutral) to 9 (strongly agree). For simplicity, mean and mode </a:t>
            </a:r>
            <a:r>
              <a:rPr lang="en-GB" sz="4800" dirty="0" err="1"/>
              <a:t>Likert</a:t>
            </a:r>
            <a:r>
              <a:rPr lang="en-GB" sz="4800" dirty="0"/>
              <a:t> scores are </a:t>
            </a:r>
            <a:r>
              <a:rPr lang="en-GB" sz="4800" dirty="0" smtClean="0"/>
              <a:t>reported in Table 1.</a:t>
            </a:r>
            <a:endParaRPr lang="en-GB" sz="4800" dirty="0"/>
          </a:p>
        </p:txBody>
      </p:sp>
      <p:sp>
        <p:nvSpPr>
          <p:cNvPr id="8" name="Rectangle 7"/>
          <p:cNvSpPr/>
          <p:nvPr/>
        </p:nvSpPr>
        <p:spPr>
          <a:xfrm>
            <a:off x="15609722" y="9341730"/>
            <a:ext cx="13491104" cy="1412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/>
              <a:t>    There </a:t>
            </a:r>
            <a:r>
              <a:rPr lang="en-US" sz="4800" dirty="0"/>
              <a:t>were 313 responses recorded between 5</a:t>
            </a:r>
            <a:r>
              <a:rPr lang="en-US" sz="4800" baseline="30000" dirty="0"/>
              <a:t>th</a:t>
            </a:r>
            <a:r>
              <a:rPr lang="en-US" sz="4800" dirty="0"/>
              <a:t> June and 27</a:t>
            </a:r>
            <a:r>
              <a:rPr lang="en-US" sz="4800" baseline="30000" dirty="0"/>
              <a:t>th</a:t>
            </a:r>
            <a:r>
              <a:rPr lang="en-US" sz="4800" dirty="0"/>
              <a:t> July 2015. </a:t>
            </a:r>
            <a:r>
              <a:rPr lang="en-US" sz="4800" dirty="0" smtClean="0"/>
              <a:t>Eighty </a:t>
            </a:r>
            <a:r>
              <a:rPr lang="en-US" sz="4800" dirty="0"/>
              <a:t>five percent of respondents felt that confusion over colour could lead to patient harm, with 38.8% reporting in detail actual ‘serious’ harm (emergency services or resuscitation team called). </a:t>
            </a:r>
            <a:endParaRPr lang="en-US" sz="4800" dirty="0" smtClean="0"/>
          </a:p>
          <a:p>
            <a:pPr algn="just"/>
            <a:endParaRPr lang="en-US" sz="4800" dirty="0"/>
          </a:p>
          <a:p>
            <a:pPr algn="just"/>
            <a:endParaRPr lang="en-US" sz="4800" dirty="0" smtClean="0"/>
          </a:p>
          <a:p>
            <a:pPr algn="just"/>
            <a:endParaRPr lang="en-US" sz="4800" dirty="0"/>
          </a:p>
          <a:p>
            <a:pPr algn="just"/>
            <a:endParaRPr lang="en-US" sz="4800" dirty="0" smtClean="0"/>
          </a:p>
          <a:p>
            <a:pPr algn="just"/>
            <a:endParaRPr lang="en-US" sz="4800" dirty="0"/>
          </a:p>
          <a:p>
            <a:pPr algn="just"/>
            <a:endParaRPr lang="en-US" sz="4800" dirty="0" smtClean="0"/>
          </a:p>
          <a:p>
            <a:pPr algn="just"/>
            <a:endParaRPr lang="en-US" sz="4800" dirty="0"/>
          </a:p>
          <a:p>
            <a:pPr algn="just"/>
            <a:endParaRPr lang="en-US" sz="4800" dirty="0" smtClean="0"/>
          </a:p>
          <a:p>
            <a:pPr algn="just"/>
            <a:endParaRPr lang="en-US" sz="4800" dirty="0"/>
          </a:p>
          <a:p>
            <a:pPr algn="just"/>
            <a:r>
              <a:rPr lang="en-GB" sz="4800" b="1" dirty="0"/>
              <a:t>Table 1.</a:t>
            </a:r>
            <a:r>
              <a:rPr lang="en-GB" sz="4800" dirty="0"/>
              <a:t> </a:t>
            </a:r>
            <a:r>
              <a:rPr lang="en-GB" sz="4800" dirty="0" err="1" smtClean="0"/>
              <a:t>Likert</a:t>
            </a:r>
            <a:r>
              <a:rPr lang="en-GB" sz="4800" dirty="0" smtClean="0"/>
              <a:t> response scale </a:t>
            </a:r>
            <a:r>
              <a:rPr lang="en-GB" sz="4800" dirty="0"/>
              <a:t>was bounded by 1 (strongly disagree) through 5 (neutral) to 9 (strongly agree). TT </a:t>
            </a:r>
            <a:r>
              <a:rPr lang="en-GB" sz="4800" dirty="0" smtClean="0"/>
              <a:t>tracheostomy </a:t>
            </a:r>
            <a:r>
              <a:rPr lang="en-GB" sz="4800" dirty="0"/>
              <a:t>tube, SD </a:t>
            </a:r>
            <a:r>
              <a:rPr lang="en-GB" sz="4800" dirty="0" smtClean="0"/>
              <a:t>standard </a:t>
            </a:r>
            <a:r>
              <a:rPr lang="en-GB" sz="4800" dirty="0"/>
              <a:t>deviation.</a:t>
            </a:r>
          </a:p>
          <a:p>
            <a:pPr algn="just"/>
            <a:endParaRPr lang="en-GB" sz="4800" dirty="0"/>
          </a:p>
        </p:txBody>
      </p:sp>
      <p:pic>
        <p:nvPicPr>
          <p:cNvPr id="9" name="Picture 8" descr="Chart_Q1_1510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6" b="8089"/>
          <a:stretch/>
        </p:blipFill>
        <p:spPr>
          <a:xfrm>
            <a:off x="1071513" y="34685917"/>
            <a:ext cx="12836887" cy="6310136"/>
          </a:xfrm>
          <a:prstGeom prst="rect">
            <a:avLst/>
          </a:prstGeom>
        </p:spPr>
      </p:pic>
      <p:pic>
        <p:nvPicPr>
          <p:cNvPr id="10" name="Picture 9" descr="Chart_Q8_15101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8"/>
          <a:stretch/>
        </p:blipFill>
        <p:spPr>
          <a:xfrm>
            <a:off x="17199338" y="14040874"/>
            <a:ext cx="11385574" cy="61991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09722" y="35241521"/>
            <a:ext cx="1297519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  Safety </a:t>
            </a:r>
            <a:r>
              <a:rPr lang="en-US" sz="4800" dirty="0"/>
              <a:t>concerns outweighed cosmetic considerations and that standardization of the </a:t>
            </a:r>
            <a:r>
              <a:rPr lang="en-US" sz="4800" dirty="0" err="1"/>
              <a:t>colours</a:t>
            </a:r>
            <a:r>
              <a:rPr lang="en-US" sz="4800" dirty="0"/>
              <a:t> of key parts between manufacturers will </a:t>
            </a:r>
            <a:r>
              <a:rPr lang="en-US" sz="4800" dirty="0" smtClean="0"/>
              <a:t>likely improve </a:t>
            </a:r>
            <a:r>
              <a:rPr lang="en-US" sz="4800" dirty="0"/>
              <a:t>safety. The GTC is committed to working with patients and industry to improve tracheostomy safety and industry-wide recognition and agreement on standardizing key parts of these devices could have important safety benefits for patients and staff.</a:t>
            </a:r>
            <a:endParaRPr lang="en-GB" sz="4800" dirty="0"/>
          </a:p>
          <a:p>
            <a:endParaRPr lang="en-US" sz="4800" dirty="0"/>
          </a:p>
        </p:txBody>
      </p:sp>
      <p:pic>
        <p:nvPicPr>
          <p:cNvPr id="13" name="Picture 12" descr="GTC logo transpare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71" y="4391303"/>
            <a:ext cx="9844111" cy="73830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1513" y="3462265"/>
            <a:ext cx="270259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BA McGrath</a:t>
            </a:r>
            <a:r>
              <a:rPr lang="en-GB" sz="5400" b="1" baseline="30000" dirty="0" smtClean="0"/>
              <a:t>+</a:t>
            </a:r>
            <a:r>
              <a:rPr lang="en-GB" sz="5400" b="1" dirty="0" smtClean="0"/>
              <a:t>, S Wallace</a:t>
            </a:r>
            <a:r>
              <a:rPr lang="en-GB" sz="5400" b="1" baseline="30000" dirty="0" smtClean="0"/>
              <a:t>$</a:t>
            </a:r>
            <a:r>
              <a:rPr lang="en-GB" sz="5400" b="1" dirty="0" smtClean="0"/>
              <a:t>, J Lynch</a:t>
            </a:r>
            <a:r>
              <a:rPr lang="en-GB" sz="5400" b="1" baseline="30000" dirty="0" smtClean="0"/>
              <a:t>*</a:t>
            </a:r>
            <a:r>
              <a:rPr lang="en-GB" sz="5400" b="1" dirty="0" smtClean="0"/>
              <a:t>, </a:t>
            </a:r>
            <a:r>
              <a:rPr lang="en-US" sz="5400" b="1" dirty="0" smtClean="0"/>
              <a:t>E Ward</a:t>
            </a:r>
            <a:r>
              <a:rPr lang="en-GB" sz="5400" b="1" baseline="30000" dirty="0" smtClean="0"/>
              <a:t>%</a:t>
            </a:r>
            <a:endParaRPr lang="en-GB" sz="5400" dirty="0" smtClean="0"/>
          </a:p>
          <a:p>
            <a:pPr algn="ctr"/>
            <a:r>
              <a:rPr lang="en-GB" sz="4400" baseline="30000" dirty="0" smtClean="0"/>
              <a:t>+</a:t>
            </a:r>
            <a:r>
              <a:rPr lang="en-GB" sz="4400" dirty="0" smtClean="0"/>
              <a:t>ICU Consultant, </a:t>
            </a:r>
            <a:r>
              <a:rPr lang="en-GB" sz="4400" baseline="30000" dirty="0" smtClean="0"/>
              <a:t>$</a:t>
            </a:r>
            <a:r>
              <a:rPr lang="en-GB" sz="4400" dirty="0" smtClean="0"/>
              <a:t>Speech &amp; Language Therapist, *Tracheostomy QI Project Lead (ICU Charge Nurse), </a:t>
            </a:r>
            <a:br>
              <a:rPr lang="en-GB" sz="4400" dirty="0" smtClean="0"/>
            </a:br>
            <a:r>
              <a:rPr lang="en-GB" sz="4400" baseline="30000" dirty="0" smtClean="0"/>
              <a:t>%</a:t>
            </a:r>
            <a:r>
              <a:rPr lang="en-GB" sz="4400" dirty="0" smtClean="0"/>
              <a:t>Parent and Patient &amp; Families Lead, Global Tracheostomy Collaborative</a:t>
            </a:r>
          </a:p>
          <a:p>
            <a:pPr algn="ctr"/>
            <a:r>
              <a:rPr lang="en-GB" sz="4400" baseline="30000" dirty="0" smtClean="0"/>
              <a:t>+$*</a:t>
            </a:r>
            <a:r>
              <a:rPr lang="en-GB" sz="4400" dirty="0" smtClean="0"/>
              <a:t>University Hospital South Manchester, Wythenshawe, M23 9LT. Bo</a:t>
            </a:r>
            <a:r>
              <a:rPr lang="en-US" sz="4400" dirty="0" err="1" smtClean="0"/>
              <a:t>ston</a:t>
            </a:r>
            <a:r>
              <a:rPr lang="en-US" sz="4400" dirty="0" smtClean="0"/>
              <a:t>, Massachusetts, US</a:t>
            </a:r>
            <a:endParaRPr lang="en-GB" sz="4400" dirty="0" smtClean="0"/>
          </a:p>
          <a:p>
            <a:endParaRPr lang="en-US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24308" y="23136958"/>
            <a:ext cx="13880594" cy="8612432"/>
          </a:xfrm>
          <a:prstGeom prst="rect">
            <a:avLst/>
          </a:prstGeom>
        </p:spPr>
      </p:pic>
      <p:pic>
        <p:nvPicPr>
          <p:cNvPr id="16" name="Picture 15" descr="Chart_Q3_15101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32" y="31950797"/>
            <a:ext cx="13980070" cy="3290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6953" y="40647719"/>
            <a:ext cx="14045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        </a:t>
            </a:r>
            <a:r>
              <a:rPr lang="en-GB" sz="1800" b="1" u="sng" dirty="0" smtClean="0"/>
              <a:t>References</a:t>
            </a:r>
          </a:p>
          <a:p>
            <a:r>
              <a:rPr lang="en-GB" sz="1800" dirty="0" smtClean="0"/>
              <a:t>1</a:t>
            </a:r>
            <a:r>
              <a:rPr lang="en-GB" sz="1800" dirty="0"/>
              <a:t>. </a:t>
            </a:r>
            <a:r>
              <a:rPr lang="en-GB" sz="1800" b="1" dirty="0"/>
              <a:t>AN Thomas, BA McGrath.</a:t>
            </a:r>
            <a:r>
              <a:rPr lang="en-GB" sz="1800" dirty="0"/>
              <a:t> Patient safety incidents associated with airway devices in critical care: a review of reports to the UK National Patient Safety Agency. </a:t>
            </a:r>
            <a:r>
              <a:rPr lang="en-GB" sz="1800" i="1" dirty="0"/>
              <a:t>Anaesthesia </a:t>
            </a:r>
            <a:r>
              <a:rPr lang="en-GB" sz="1800" dirty="0"/>
              <a:t>2009;64:358–65. </a:t>
            </a:r>
          </a:p>
          <a:p>
            <a:r>
              <a:rPr lang="en-GB" sz="1800" dirty="0"/>
              <a:t>2. </a:t>
            </a:r>
            <a:r>
              <a:rPr lang="en-GB" sz="1800" b="1" dirty="0"/>
              <a:t>BA McGrath, AN Thomas.</a:t>
            </a:r>
            <a:r>
              <a:rPr lang="en-GB" sz="1800" dirty="0"/>
              <a:t> Patient safety incidents associated with tracheostomies occurring in hospital wards: a review of reports to the UK National Patient Safety Agency. </a:t>
            </a:r>
            <a:r>
              <a:rPr lang="en-GB" sz="1800" i="1" dirty="0"/>
              <a:t>Postgrad Med J</a:t>
            </a:r>
            <a:r>
              <a:rPr lang="en-GB" sz="1800" dirty="0"/>
              <a:t>. 2010;86:522–5. </a:t>
            </a:r>
          </a:p>
          <a:p>
            <a:r>
              <a:rPr lang="en-GB" sz="1800" dirty="0"/>
              <a:t>3.</a:t>
            </a:r>
            <a:r>
              <a:rPr lang="en-GB" sz="1800" b="1" dirty="0"/>
              <a:t>KA Wilkinson, IC Martin, H </a:t>
            </a:r>
            <a:r>
              <a:rPr lang="en-GB" sz="1800" b="1" dirty="0" err="1"/>
              <a:t>Freeth</a:t>
            </a:r>
            <a:r>
              <a:rPr lang="en-GB" sz="1800" b="1" dirty="0"/>
              <a:t>, </a:t>
            </a:r>
            <a:r>
              <a:rPr lang="en-GB" sz="1800" b="1" i="1" dirty="0"/>
              <a:t>et al.</a:t>
            </a:r>
            <a:r>
              <a:rPr lang="en-GB" sz="1800" dirty="0"/>
              <a:t> NCEPOD: On the right Trach? 2014 Available from: </a:t>
            </a:r>
            <a:r>
              <a:rPr lang="en-GB" sz="1800" u="sng" dirty="0"/>
              <a:t>www.ncepod.org.uk/2014tc.htm</a:t>
            </a:r>
            <a:r>
              <a:rPr lang="en-GB" sz="1800" dirty="0"/>
              <a:t> Accessed July 2015</a:t>
            </a:r>
          </a:p>
          <a:p>
            <a:r>
              <a:rPr lang="en-GB" sz="1800" dirty="0"/>
              <a:t>4. </a:t>
            </a:r>
            <a:r>
              <a:rPr lang="en-GB" sz="1800" b="1" dirty="0"/>
              <a:t>P Das, H Zhu, RK Shah, DW Roberson, </a:t>
            </a:r>
            <a:r>
              <a:rPr lang="en-GB" sz="1800" b="1" i="1" dirty="0"/>
              <a:t>et al.</a:t>
            </a:r>
            <a:r>
              <a:rPr lang="en-GB" sz="1800" i="1" dirty="0"/>
              <a:t> </a:t>
            </a:r>
            <a:r>
              <a:rPr lang="en-GB" sz="1800" dirty="0"/>
              <a:t>Tracheotomy-related catastrophic events: results of a national survey. </a:t>
            </a:r>
            <a:r>
              <a:rPr lang="en-GB" sz="1800" i="1" dirty="0"/>
              <a:t>Laryngoscope </a:t>
            </a:r>
            <a:r>
              <a:rPr lang="en-GB" sz="1800" dirty="0"/>
              <a:t>2012;122:30–7.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622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536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McGrath</dc:creator>
  <cp:lastModifiedBy>Brendan McGrath</cp:lastModifiedBy>
  <cp:revision>10</cp:revision>
  <dcterms:created xsi:type="dcterms:W3CDTF">2015-11-22T17:18:36Z</dcterms:created>
  <dcterms:modified xsi:type="dcterms:W3CDTF">2015-11-23T12:58:07Z</dcterms:modified>
</cp:coreProperties>
</file>