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88040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76078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64118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52157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40197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28235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16275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704314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4" d="100"/>
          <a:sy n="14" d="100"/>
        </p:scale>
        <p:origin x="-4320" y="-584"/>
      </p:cViewPr>
      <p:guideLst>
        <p:guide orient="horz" pos="13485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843E-8520-AF42-934C-931435F47CEC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8A1E2-8E7C-8444-AAA5-15D5DF67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04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040" algn="l" defTabSz="208804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078" algn="l" defTabSz="208804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118" algn="l" defTabSz="208804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157" algn="l" defTabSz="208804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197" algn="l" defTabSz="208804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8235" algn="l" defTabSz="208804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6275" algn="l" defTabSz="208804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4314" algn="l" defTabSz="208804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A1E2-8E7C-8444-AAA5-15D5DF6760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3" y="24259964"/>
            <a:ext cx="21192650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8" y="1714456"/>
            <a:ext cx="6811924" cy="365286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1714456"/>
            <a:ext cx="19931182" cy="365286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84"/>
            <a:ext cx="25733931" cy="850288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9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04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7607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41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15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19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2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2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3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2" y="9989401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1" y="9989401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1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40" indent="0">
              <a:buNone/>
              <a:defRPr sz="9100" b="1"/>
            </a:lvl2pPr>
            <a:lvl3pPr marL="4176078" indent="0">
              <a:buNone/>
              <a:defRPr sz="8300" b="1"/>
            </a:lvl3pPr>
            <a:lvl4pPr marL="6264118" indent="0">
              <a:buNone/>
              <a:defRPr sz="7200" b="1"/>
            </a:lvl4pPr>
            <a:lvl5pPr marL="8352157" indent="0">
              <a:buNone/>
              <a:defRPr sz="7200" b="1"/>
            </a:lvl5pPr>
            <a:lvl6pPr marL="10440197" indent="0">
              <a:buNone/>
              <a:defRPr sz="7200" b="1"/>
            </a:lvl6pPr>
            <a:lvl7pPr marL="12528235" indent="0">
              <a:buNone/>
              <a:defRPr sz="7200" b="1"/>
            </a:lvl7pPr>
            <a:lvl8pPr marL="14616275" indent="0">
              <a:buNone/>
              <a:defRPr sz="7200" b="1"/>
            </a:lvl8pPr>
            <a:lvl9pPr marL="16704314" indent="0">
              <a:buNone/>
              <a:defRPr sz="7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1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3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3085"/>
            <a:ext cx="13382064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40" indent="0">
              <a:buNone/>
              <a:defRPr sz="9100" b="1"/>
            </a:lvl2pPr>
            <a:lvl3pPr marL="4176078" indent="0">
              <a:buNone/>
              <a:defRPr sz="8300" b="1"/>
            </a:lvl3pPr>
            <a:lvl4pPr marL="6264118" indent="0">
              <a:buNone/>
              <a:defRPr sz="7200" b="1"/>
            </a:lvl4pPr>
            <a:lvl5pPr marL="8352157" indent="0">
              <a:buNone/>
              <a:defRPr sz="7200" b="1"/>
            </a:lvl5pPr>
            <a:lvl6pPr marL="10440197" indent="0">
              <a:buNone/>
              <a:defRPr sz="7200" b="1"/>
            </a:lvl6pPr>
            <a:lvl7pPr marL="12528235" indent="0">
              <a:buNone/>
              <a:defRPr sz="7200" b="1"/>
            </a:lvl7pPr>
            <a:lvl8pPr marL="14616275" indent="0">
              <a:buNone/>
              <a:defRPr sz="7200" b="1"/>
            </a:lvl8pPr>
            <a:lvl9pPr marL="16704314" indent="0">
              <a:buNone/>
              <a:defRPr sz="7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6859"/>
            <a:ext cx="13382064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3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541"/>
            <a:ext cx="9960337" cy="725420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6" y="1704543"/>
            <a:ext cx="16924686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7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040" indent="0">
              <a:buNone/>
              <a:defRPr sz="5500"/>
            </a:lvl2pPr>
            <a:lvl3pPr marL="4176078" indent="0">
              <a:buNone/>
              <a:defRPr sz="4600"/>
            </a:lvl3pPr>
            <a:lvl4pPr marL="6264118" indent="0">
              <a:buNone/>
              <a:defRPr sz="4100"/>
            </a:lvl4pPr>
            <a:lvl5pPr marL="8352157" indent="0">
              <a:buNone/>
              <a:defRPr sz="4100"/>
            </a:lvl5pPr>
            <a:lvl6pPr marL="10440197" indent="0">
              <a:buNone/>
              <a:defRPr sz="4100"/>
            </a:lvl6pPr>
            <a:lvl7pPr marL="12528235" indent="0">
              <a:buNone/>
              <a:defRPr sz="4100"/>
            </a:lvl7pPr>
            <a:lvl8pPr marL="14616275" indent="0">
              <a:buNone/>
              <a:defRPr sz="4100"/>
            </a:lvl8pPr>
            <a:lvl9pPr marL="16704314" indent="0">
              <a:buNone/>
              <a:defRPr sz="41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1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6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040" indent="0">
              <a:buNone/>
              <a:defRPr sz="12800"/>
            </a:lvl2pPr>
            <a:lvl3pPr marL="4176078" indent="0">
              <a:buNone/>
              <a:defRPr sz="11000"/>
            </a:lvl3pPr>
            <a:lvl4pPr marL="6264118" indent="0">
              <a:buNone/>
              <a:defRPr sz="9100"/>
            </a:lvl4pPr>
            <a:lvl5pPr marL="8352157" indent="0">
              <a:buNone/>
              <a:defRPr sz="9100"/>
            </a:lvl5pPr>
            <a:lvl6pPr marL="10440197" indent="0">
              <a:buNone/>
              <a:defRPr sz="9100"/>
            </a:lvl6pPr>
            <a:lvl7pPr marL="12528235" indent="0">
              <a:buNone/>
              <a:defRPr sz="9100"/>
            </a:lvl7pPr>
            <a:lvl8pPr marL="14616275" indent="0">
              <a:buNone/>
              <a:defRPr sz="9100"/>
            </a:lvl8pPr>
            <a:lvl9pPr marL="16704314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5"/>
            <a:ext cx="18165128" cy="5024425"/>
          </a:xfrm>
        </p:spPr>
        <p:txBody>
          <a:bodyPr/>
          <a:lstStyle>
            <a:lvl1pPr marL="0" indent="0">
              <a:buNone/>
              <a:defRPr sz="6400"/>
            </a:lvl1pPr>
            <a:lvl2pPr marL="2088040" indent="0">
              <a:buNone/>
              <a:defRPr sz="5500"/>
            </a:lvl2pPr>
            <a:lvl3pPr marL="4176078" indent="0">
              <a:buNone/>
              <a:defRPr sz="4600"/>
            </a:lvl3pPr>
            <a:lvl4pPr marL="6264118" indent="0">
              <a:buNone/>
              <a:defRPr sz="4100"/>
            </a:lvl4pPr>
            <a:lvl5pPr marL="8352157" indent="0">
              <a:buNone/>
              <a:defRPr sz="4100"/>
            </a:lvl5pPr>
            <a:lvl6pPr marL="10440197" indent="0">
              <a:buNone/>
              <a:defRPr sz="4100"/>
            </a:lvl6pPr>
            <a:lvl7pPr marL="12528235" indent="0">
              <a:buNone/>
              <a:defRPr sz="4100"/>
            </a:lvl7pPr>
            <a:lvl8pPr marL="14616275" indent="0">
              <a:buNone/>
              <a:defRPr sz="4100"/>
            </a:lvl8pPr>
            <a:lvl9pPr marL="16704314" indent="0">
              <a:buNone/>
              <a:defRPr sz="41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1" cy="7135284"/>
          </a:xfrm>
          <a:prstGeom prst="rect">
            <a:avLst/>
          </a:prstGeom>
        </p:spPr>
        <p:txBody>
          <a:bodyPr vert="horz" lIns="417608" tIns="208805" rIns="417608" bIns="208805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01"/>
            <a:ext cx="27247691" cy="28253743"/>
          </a:xfrm>
          <a:prstGeom prst="rect">
            <a:avLst/>
          </a:prstGeom>
        </p:spPr>
        <p:txBody>
          <a:bodyPr vert="horz" lIns="417608" tIns="208805" rIns="417608" bIns="208805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7"/>
            <a:ext cx="7064217" cy="2279326"/>
          </a:xfrm>
          <a:prstGeom prst="rect">
            <a:avLst/>
          </a:prstGeom>
        </p:spPr>
        <p:txBody>
          <a:bodyPr vert="horz" lIns="417608" tIns="208805" rIns="417608" bIns="20880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C627-D9AF-414F-A730-D5460D2B9F03}" type="datetimeFigureOut">
              <a:rPr lang="en-US" smtClean="0"/>
              <a:t>22/11/15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3" y="39680107"/>
            <a:ext cx="9587150" cy="2279326"/>
          </a:xfrm>
          <a:prstGeom prst="rect">
            <a:avLst/>
          </a:prstGeom>
        </p:spPr>
        <p:txBody>
          <a:bodyPr vert="horz" lIns="417608" tIns="208805" rIns="417608" bIns="20880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5" y="39680107"/>
            <a:ext cx="7064217" cy="2279326"/>
          </a:xfrm>
          <a:prstGeom prst="rect">
            <a:avLst/>
          </a:prstGeom>
        </p:spPr>
        <p:txBody>
          <a:bodyPr vert="horz" lIns="417608" tIns="208805" rIns="417608" bIns="208805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040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29" indent="-1566029" algn="l" defTabSz="208804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064" indent="-1305024" algn="l" defTabSz="208804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098" indent="-1044020" algn="l" defTabSz="208804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137" indent="-1044020" algn="l" defTabSz="208804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177" indent="-1044020" algn="l" defTabSz="208804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215" indent="-1044020" algn="l" defTabSz="208804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255" indent="-1044020" algn="l" defTabSz="208804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295" indent="-1044020" algn="l" defTabSz="208804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334" indent="-1044020" algn="l" defTabSz="208804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40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078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118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157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197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235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275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314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www.ncepod.org.uk/2014tc.htm" TargetMode="External"/><Relationship Id="rId5" Type="http://schemas.openxmlformats.org/officeDocument/2006/relationships/hyperlink" Target="https://www.ficm.ac.uk/sites/default/files/GPICS%20-%20Ed.1%20(2015).pdf" TargetMode="External"/><Relationship Id="rId6" Type="http://schemas.openxmlformats.org/officeDocument/2006/relationships/hyperlink" Target="https://www.nice.org.uk/guidance/cg83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://www.globaltrach.org" TargetMode="External"/><Relationship Id="rId9" Type="http://schemas.openxmlformats.org/officeDocument/2006/relationships/hyperlink" Target="http://www.tracheostomyteam.org" TargetMode="External"/><Relationship Id="rId10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663260"/>
            <a:ext cx="30275213" cy="34148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1512" y="683581"/>
            <a:ext cx="283333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Evaluating the Effectiveness of Communication in Ventilator-Dependant Tracheostomy patients utilising Above Cuff </a:t>
            </a:r>
            <a:r>
              <a:rPr lang="en-GB" sz="7200" b="1" dirty="0" smtClean="0"/>
              <a:t>Vocalisation:</a:t>
            </a:r>
          </a:p>
          <a:p>
            <a:pPr algn="ctr"/>
            <a:r>
              <a:rPr lang="en-GB" sz="7200" b="1" dirty="0" smtClean="0"/>
              <a:t>The </a:t>
            </a:r>
            <a:r>
              <a:rPr lang="en-GB" sz="7200" b="1" dirty="0"/>
              <a:t>ICU Functional Communication </a:t>
            </a:r>
            <a:r>
              <a:rPr lang="en-GB" sz="7200" b="1" dirty="0" smtClean="0"/>
              <a:t>Scale</a:t>
            </a:r>
            <a:endParaRPr lang="en-GB" sz="7200" dirty="0"/>
          </a:p>
        </p:txBody>
      </p:sp>
      <p:sp>
        <p:nvSpPr>
          <p:cNvPr id="6" name="Rectangle 5"/>
          <p:cNvSpPr/>
          <p:nvPr/>
        </p:nvSpPr>
        <p:spPr>
          <a:xfrm>
            <a:off x="855253" y="11282263"/>
            <a:ext cx="13866986" cy="24468229"/>
          </a:xfrm>
          <a:prstGeom prst="rect">
            <a:avLst/>
          </a:prstGeom>
          <a:ln w="152400" cmpd="sng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4800" dirty="0"/>
              <a:t>National guidelines recommend early recognition of communication problems and involvement of Speech &amp; Language Therapy (SLT</a:t>
            </a:r>
            <a:r>
              <a:rPr lang="en-GB" sz="4800" dirty="0" smtClean="0"/>
              <a:t>) in </a:t>
            </a:r>
            <a:r>
              <a:rPr lang="en-GB" sz="4800" dirty="0"/>
              <a:t>ICU. </a:t>
            </a:r>
            <a:r>
              <a:rPr lang="en-GB" sz="4800" dirty="0" smtClean="0"/>
              <a:t>Ventilator</a:t>
            </a:r>
            <a:r>
              <a:rPr lang="en-GB" sz="4800" dirty="0"/>
              <a:t>-dependant tracheostomy patients requiring cuff </a:t>
            </a:r>
            <a:r>
              <a:rPr lang="en-GB" sz="4800" dirty="0" smtClean="0"/>
              <a:t>inflation have </a:t>
            </a:r>
            <a:r>
              <a:rPr lang="en-GB" sz="4800" dirty="0"/>
              <a:t>airflow </a:t>
            </a:r>
            <a:r>
              <a:rPr lang="en-GB" sz="4800" dirty="0" smtClean="0"/>
              <a:t>excluded </a:t>
            </a:r>
            <a:r>
              <a:rPr lang="en-GB" sz="4800" dirty="0"/>
              <a:t>from the upper </a:t>
            </a:r>
            <a:r>
              <a:rPr lang="en-GB" sz="4800" dirty="0" smtClean="0"/>
              <a:t>airway, </a:t>
            </a:r>
            <a:r>
              <a:rPr lang="en-GB" sz="4800" dirty="0"/>
              <a:t>limiting the ability to communicate by vocalisation/speech. </a:t>
            </a:r>
            <a:endParaRPr lang="en-GB" sz="4800" dirty="0" smtClean="0"/>
          </a:p>
          <a:p>
            <a:pPr algn="just"/>
            <a:endParaRPr lang="en-GB" sz="4800" dirty="0"/>
          </a:p>
          <a:p>
            <a:pPr algn="just"/>
            <a:r>
              <a:rPr lang="en-GB" sz="4800" dirty="0"/>
              <a:t>Above Cuff Vocalisation (ACV) is a method of communication allowing additional gas flow to be delivered via the subglottic suction port of the tracheostomy tube exiting via the larynx, in patients unable to tolerate cuff </a:t>
            </a:r>
            <a:r>
              <a:rPr lang="en-GB" sz="4800" dirty="0" smtClean="0"/>
              <a:t>deflation. This technique does not require a tube change to a specialist ‘talking tube’ and is well tolerated. Resultant </a:t>
            </a:r>
            <a:r>
              <a:rPr lang="en-GB" sz="4800" dirty="0"/>
              <a:t>speech quality is variable and success needs monitoring, however existing ICU functional assessment scales are lengthy, may require training, focus on physical function or disability and are unsuitable for speech</a:t>
            </a:r>
            <a:r>
              <a:rPr lang="en-GB" sz="4800" baseline="30000" dirty="0"/>
              <a:t> </a:t>
            </a:r>
            <a:r>
              <a:rPr lang="en-GB" sz="4800" dirty="0" smtClean="0"/>
              <a:t>. </a:t>
            </a:r>
            <a:endParaRPr lang="en-GB" sz="4800" dirty="0"/>
          </a:p>
          <a:p>
            <a:pPr algn="just"/>
            <a:endParaRPr lang="en-GB" sz="4800" dirty="0" smtClean="0"/>
          </a:p>
          <a:p>
            <a:pPr algn="just"/>
            <a:endParaRPr lang="en-GB" sz="4800" dirty="0"/>
          </a:p>
          <a:p>
            <a:pPr algn="just"/>
            <a:endParaRPr lang="en-GB" sz="4800" dirty="0" smtClean="0"/>
          </a:p>
          <a:p>
            <a:pPr algn="just"/>
            <a:endParaRPr lang="en-GB" sz="4800" dirty="0"/>
          </a:p>
          <a:p>
            <a:pPr algn="just"/>
            <a:endParaRPr lang="en-GB" sz="4800" dirty="0" smtClean="0"/>
          </a:p>
          <a:p>
            <a:pPr algn="just"/>
            <a:endParaRPr lang="en-GB" sz="4800" dirty="0"/>
          </a:p>
          <a:p>
            <a:pPr algn="just"/>
            <a:endParaRPr lang="en-GB" sz="4800" dirty="0" smtClean="0"/>
          </a:p>
          <a:p>
            <a:pPr algn="just"/>
            <a:endParaRPr lang="en-GB" sz="4800" dirty="0"/>
          </a:p>
          <a:p>
            <a:pPr algn="just"/>
            <a:endParaRPr lang="en-GB" sz="4800" dirty="0" smtClean="0"/>
          </a:p>
          <a:p>
            <a:pPr algn="just"/>
            <a:endParaRPr lang="en-GB" sz="4800" dirty="0"/>
          </a:p>
          <a:p>
            <a:pPr algn="just"/>
            <a:endParaRPr lang="en-GB" sz="4800" dirty="0" smtClean="0"/>
          </a:p>
          <a:p>
            <a:pPr algn="just"/>
            <a:r>
              <a:rPr lang="en-GB" sz="4800" dirty="0" smtClean="0"/>
              <a:t>It should be emphasised that ACV should not be undertaken by non-specialist staff without experience of the technique.</a:t>
            </a:r>
            <a:endParaRPr lang="en-GB" sz="4800" dirty="0"/>
          </a:p>
        </p:txBody>
      </p:sp>
      <p:sp>
        <p:nvSpPr>
          <p:cNvPr id="8" name="Rectangle 7"/>
          <p:cNvSpPr/>
          <p:nvPr/>
        </p:nvSpPr>
        <p:spPr>
          <a:xfrm>
            <a:off x="15609721" y="11282263"/>
            <a:ext cx="13795179" cy="969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4800" dirty="0" smtClean="0"/>
              <a:t>Our aims were to </a:t>
            </a:r>
            <a:r>
              <a:rPr lang="en-GB" sz="4800" dirty="0"/>
              <a:t>develop and trial a new simple scale to evaluate the effectiveness of functional communication in patients utilising </a:t>
            </a:r>
            <a:r>
              <a:rPr lang="en-GB" sz="4800" dirty="0" smtClean="0"/>
              <a:t>ACV and to </a:t>
            </a:r>
            <a:r>
              <a:rPr lang="en-GB" sz="4800" dirty="0"/>
              <a:t>determine whether the scale could be used consistently by both SLT and non-specialist ICU staff. </a:t>
            </a:r>
          </a:p>
          <a:p>
            <a:endParaRPr lang="en-GB" sz="4800" dirty="0"/>
          </a:p>
          <a:p>
            <a:pPr algn="just"/>
            <a:r>
              <a:rPr lang="en-GB" sz="4800" dirty="0"/>
              <a:t>Our service introduced ACV using standard Smiths-Medical (Ashford, UK) Blue Line Ultra </a:t>
            </a:r>
            <a:r>
              <a:rPr lang="en-GB" sz="4800" i="1" dirty="0" err="1"/>
              <a:t>Suctionaid</a:t>
            </a:r>
            <a:r>
              <a:rPr lang="en-GB" sz="4800" dirty="0"/>
              <a:t> (BLUS) tracheostomy tubes to facilitate </a:t>
            </a:r>
            <a:r>
              <a:rPr lang="en-GB" sz="4800" dirty="0" smtClean="0"/>
              <a:t>communication.</a:t>
            </a:r>
            <a:r>
              <a:rPr lang="en-GB" sz="4800" dirty="0"/>
              <a:t> </a:t>
            </a:r>
            <a:r>
              <a:rPr lang="en-GB" sz="4800" dirty="0" smtClean="0"/>
              <a:t>Scale parameters (below) </a:t>
            </a:r>
            <a:r>
              <a:rPr lang="en-GB" sz="4800" dirty="0"/>
              <a:t>were devised by consensus amongst SLT, nursing, medical and physiotherapy </a:t>
            </a:r>
            <a:r>
              <a:rPr lang="en-GB" sz="4800" dirty="0" smtClean="0"/>
              <a:t>staff. The scale was trialled in five </a:t>
            </a:r>
            <a:r>
              <a:rPr lang="en-GB" sz="4800" dirty="0"/>
              <a:t>consecutive patients </a:t>
            </a:r>
            <a:r>
              <a:rPr lang="en-GB" sz="4800" dirty="0" smtClean="0"/>
              <a:t>undergoing ACV.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90931" y="30784691"/>
            <a:ext cx="14126617" cy="89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dirty="0"/>
              <a:t>The ICU Functional Communication </a:t>
            </a:r>
            <a:r>
              <a:rPr lang="en-GB" sz="4800" dirty="0" smtClean="0"/>
              <a:t>Scale was effective in detecting </a:t>
            </a:r>
            <a:r>
              <a:rPr lang="en-GB" sz="4800" dirty="0"/>
              <a:t>small improvements in communication ability and can be used effectively by multidisciplinary staff as part of a range of tools to evaluate the impact of ACV. This simple scale has the potential to be applied across all ICU </a:t>
            </a:r>
            <a:r>
              <a:rPr lang="en-GB" sz="4800" dirty="0" smtClean="0"/>
              <a:t>patients. </a:t>
            </a:r>
          </a:p>
          <a:p>
            <a:pPr algn="just"/>
            <a:endParaRPr lang="en-GB" sz="4800" dirty="0"/>
          </a:p>
          <a:p>
            <a:pPr algn="just"/>
            <a:r>
              <a:rPr lang="en-GB" sz="4800" dirty="0" smtClean="0"/>
              <a:t>Simply defining </a:t>
            </a:r>
            <a:r>
              <a:rPr lang="en-GB" sz="4800" dirty="0"/>
              <a:t>communication </a:t>
            </a:r>
            <a:r>
              <a:rPr lang="en-GB" sz="4800" dirty="0" smtClean="0"/>
              <a:t>problems may </a:t>
            </a:r>
            <a:r>
              <a:rPr lang="en-GB" sz="4800" dirty="0"/>
              <a:t>facilitate early SLT referral and communication </a:t>
            </a:r>
            <a:r>
              <a:rPr lang="en-GB" sz="4800" dirty="0" smtClean="0"/>
              <a:t>goal</a:t>
            </a:r>
            <a:r>
              <a:rPr lang="en-GB" sz="4800" dirty="0"/>
              <a:t>s</a:t>
            </a:r>
            <a:r>
              <a:rPr lang="en-GB" sz="4800" dirty="0" smtClean="0"/>
              <a:t> </a:t>
            </a:r>
            <a:r>
              <a:rPr lang="en-GB" sz="4800" dirty="0"/>
              <a:t>and monitor communication outcomes. Larger studies are required for validation </a:t>
            </a:r>
            <a:r>
              <a:rPr lang="en-GB" sz="4800" dirty="0" smtClean="0"/>
              <a:t>of our scale and </a:t>
            </a:r>
            <a:r>
              <a:rPr lang="en-GB" sz="4800" dirty="0"/>
              <a:t>further detailed study of </a:t>
            </a:r>
            <a:r>
              <a:rPr lang="en-GB" sz="4800" dirty="0" smtClean="0"/>
              <a:t>the scale and of ACV </a:t>
            </a:r>
            <a:r>
              <a:rPr lang="en-GB" sz="4800" dirty="0"/>
              <a:t>and its clinical efficacy is on-</a:t>
            </a:r>
            <a:r>
              <a:rPr lang="en-GB" sz="4800" dirty="0" smtClean="0"/>
              <a:t>going.</a:t>
            </a:r>
            <a:endParaRPr lang="en-GB" sz="4800" dirty="0"/>
          </a:p>
        </p:txBody>
      </p:sp>
      <p:pic>
        <p:nvPicPr>
          <p:cNvPr id="13" name="Picture 12" descr="GTC logo 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40" y="3847085"/>
            <a:ext cx="13373914" cy="10030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732" y="4278691"/>
            <a:ext cx="287728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S Wallace</a:t>
            </a:r>
            <a:r>
              <a:rPr lang="en-GB" sz="5400" b="1" baseline="30000" dirty="0"/>
              <a:t>$</a:t>
            </a:r>
            <a:r>
              <a:rPr lang="en-GB" sz="5400" b="1" dirty="0"/>
              <a:t>, J Lynch</a:t>
            </a:r>
            <a:r>
              <a:rPr lang="en-GB" sz="5400" b="1" baseline="30000" dirty="0"/>
              <a:t>*</a:t>
            </a:r>
            <a:r>
              <a:rPr lang="en-GB" sz="5400" b="1" dirty="0"/>
              <a:t>, </a:t>
            </a:r>
            <a:r>
              <a:rPr lang="en-US" sz="5400" b="1" dirty="0"/>
              <a:t>L Nicholson</a:t>
            </a:r>
            <a:r>
              <a:rPr lang="en-GB" sz="5400" b="1" baseline="30000" dirty="0"/>
              <a:t>$</a:t>
            </a:r>
            <a:r>
              <a:rPr lang="en-US" sz="5400" b="1" dirty="0"/>
              <a:t>, M Wilson</a:t>
            </a:r>
            <a:r>
              <a:rPr lang="en-GB" sz="5400" b="1" baseline="30000" dirty="0"/>
              <a:t>$</a:t>
            </a:r>
            <a:r>
              <a:rPr lang="en-US" sz="5400" b="1" dirty="0"/>
              <a:t>, R Purcell</a:t>
            </a:r>
            <a:r>
              <a:rPr lang="en-GB" sz="5400" b="1" baseline="30000" dirty="0"/>
              <a:t>$</a:t>
            </a:r>
            <a:r>
              <a:rPr lang="en-US" sz="5400" b="1" dirty="0"/>
              <a:t>, </a:t>
            </a:r>
            <a:r>
              <a:rPr lang="en-GB" sz="5400" b="1" dirty="0"/>
              <a:t>BA McGrath</a:t>
            </a:r>
            <a:r>
              <a:rPr lang="en-GB" sz="5400" b="1" baseline="30000" dirty="0"/>
              <a:t>+</a:t>
            </a:r>
            <a:endParaRPr lang="en-GB" sz="5400" dirty="0"/>
          </a:p>
          <a:p>
            <a:pPr algn="ctr"/>
            <a:r>
              <a:rPr lang="en-GB" sz="4400" baseline="30000" dirty="0"/>
              <a:t>$</a:t>
            </a:r>
            <a:r>
              <a:rPr lang="en-GB" sz="4400" dirty="0"/>
              <a:t>Speech &amp; Language Therapist, *Tracheostomy QI Project Lead (ICU Charge Nurse), </a:t>
            </a:r>
            <a:r>
              <a:rPr lang="en-GB" sz="4400" baseline="30000" dirty="0"/>
              <a:t>+</a:t>
            </a:r>
            <a:r>
              <a:rPr lang="en-GB" sz="4400" dirty="0"/>
              <a:t>ICU Consultant </a:t>
            </a:r>
          </a:p>
          <a:p>
            <a:pPr algn="ctr"/>
            <a:r>
              <a:rPr lang="en-GB" sz="4400" dirty="0" smtClean="0"/>
              <a:t>Acute </a:t>
            </a:r>
            <a:r>
              <a:rPr lang="en-GB" sz="4400" dirty="0"/>
              <a:t>Intensive Care Unit, University Hospital South Manchester, </a:t>
            </a:r>
            <a:r>
              <a:rPr lang="en-GB" sz="4400" dirty="0" err="1"/>
              <a:t>Southmoor</a:t>
            </a:r>
            <a:r>
              <a:rPr lang="en-GB" sz="4400" dirty="0"/>
              <a:t> Road, Wythenshawe, Manchester. M23 </a:t>
            </a:r>
            <a:r>
              <a:rPr lang="en-GB" sz="4400" dirty="0" smtClean="0"/>
              <a:t>9LT</a:t>
            </a:r>
            <a:endParaRPr lang="en-GB" sz="4400" dirty="0"/>
          </a:p>
          <a:p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6953" y="39657542"/>
            <a:ext cx="14045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u="sng" dirty="0" smtClean="0"/>
              <a:t>References</a:t>
            </a:r>
          </a:p>
          <a:p>
            <a:r>
              <a:rPr lang="en-US" sz="1800" dirty="0" smtClean="0"/>
              <a:t>1. KA </a:t>
            </a:r>
            <a:r>
              <a:rPr lang="en-US" sz="1800" dirty="0"/>
              <a:t>Wilkinson, IC Martin, H </a:t>
            </a:r>
            <a:r>
              <a:rPr lang="en-US" sz="1800" dirty="0" err="1"/>
              <a:t>Freeth</a:t>
            </a:r>
            <a:r>
              <a:rPr lang="en-US" sz="1800" dirty="0"/>
              <a:t>, et al. NCEPOD: On the right Trach? 2014. </a:t>
            </a:r>
            <a:r>
              <a:rPr lang="en-US" sz="1800" dirty="0">
                <a:hlinkClick r:id="rId4"/>
              </a:rPr>
              <a:t>www.ncepod.org.uk/2014tc.htm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2</a:t>
            </a:r>
            <a:r>
              <a:rPr lang="en-US" sz="1800" dirty="0"/>
              <a:t>. R </a:t>
            </a:r>
            <a:r>
              <a:rPr lang="en-US" sz="1800" dirty="0" err="1"/>
              <a:t>Khalaila</a:t>
            </a:r>
            <a:r>
              <a:rPr lang="en-US" sz="1800" dirty="0"/>
              <a:t>, W </a:t>
            </a:r>
            <a:r>
              <a:rPr lang="en-US" sz="1800" dirty="0" err="1"/>
              <a:t>Zbidat</a:t>
            </a:r>
            <a:r>
              <a:rPr lang="en-US" sz="1800" dirty="0"/>
              <a:t>, K Anwar, et al. Communication difficulties and </a:t>
            </a:r>
            <a:r>
              <a:rPr lang="en-US" sz="1800" dirty="0" err="1"/>
              <a:t>psychoemotional</a:t>
            </a:r>
            <a:r>
              <a:rPr lang="en-US" sz="1800" dirty="0"/>
              <a:t> distress in patients receiving mechanical ventilation</a:t>
            </a:r>
            <a:r>
              <a:rPr lang="en-US" sz="1800" i="1" dirty="0"/>
              <a:t>. Am J Crit Care</a:t>
            </a:r>
            <a:r>
              <a:rPr lang="en-US" sz="1800" dirty="0"/>
              <a:t>. 2011;20:470-479. </a:t>
            </a:r>
            <a:endParaRPr lang="en-GB" sz="1800" dirty="0"/>
          </a:p>
          <a:p>
            <a:r>
              <a:rPr lang="en-US" sz="1800" dirty="0"/>
              <a:t>3. M </a:t>
            </a:r>
            <a:r>
              <a:rPr lang="en-US" sz="1800" dirty="0" err="1"/>
              <a:t>Kunduk</a:t>
            </a:r>
            <a:r>
              <a:rPr lang="en-US" sz="1800" dirty="0"/>
              <a:t>, K </a:t>
            </a:r>
            <a:r>
              <a:rPr lang="en-US" sz="1800" dirty="0" err="1"/>
              <a:t>Appel</a:t>
            </a:r>
            <a:r>
              <a:rPr lang="en-US" sz="1800" dirty="0"/>
              <a:t>, M </a:t>
            </a:r>
            <a:r>
              <a:rPr lang="en-US" sz="1800" dirty="0" err="1"/>
              <a:t>Tunc</a:t>
            </a:r>
            <a:r>
              <a:rPr lang="en-US" sz="1800" dirty="0"/>
              <a:t>, et al. Preliminary report of laryngeal phonation during mechanical ventilation via a new cuffed tracheostomy tube. </a:t>
            </a:r>
            <a:r>
              <a:rPr lang="en-US" sz="1800" i="1" dirty="0" err="1"/>
              <a:t>Respir</a:t>
            </a:r>
            <a:r>
              <a:rPr lang="en-US" sz="1800" i="1" dirty="0"/>
              <a:t> Care. </a:t>
            </a:r>
            <a:r>
              <a:rPr lang="en-US" sz="1800" dirty="0"/>
              <a:t>2010;55:1661-1670.</a:t>
            </a:r>
            <a:endParaRPr lang="en-GB" sz="1800" dirty="0"/>
          </a:p>
          <a:p>
            <a:r>
              <a:rPr lang="en-US" sz="1800" dirty="0"/>
              <a:t>4. V </a:t>
            </a:r>
            <a:r>
              <a:rPr lang="en-US" sz="1800" dirty="0" err="1"/>
              <a:t>Pandian</a:t>
            </a:r>
            <a:r>
              <a:rPr lang="en-US" sz="1800" dirty="0"/>
              <a:t>, CP Smith, TK Cole, et al. Optimizing Communication in Mechanically Ventilated Patients. </a:t>
            </a:r>
            <a:r>
              <a:rPr lang="en-US" sz="1800" i="1" dirty="0"/>
              <a:t>J Med Speech Lang </a:t>
            </a:r>
            <a:r>
              <a:rPr lang="en-US" sz="1800" i="1" dirty="0" err="1"/>
              <a:t>Pathol</a:t>
            </a:r>
            <a:r>
              <a:rPr lang="en-US" sz="1800" dirty="0"/>
              <a:t>. 2014;21:309-318.</a:t>
            </a:r>
            <a:endParaRPr lang="en-GB" sz="1800" dirty="0"/>
          </a:p>
          <a:p>
            <a:r>
              <a:rPr lang="en-US" sz="1800" dirty="0"/>
              <a:t>5. A </a:t>
            </a:r>
            <a:r>
              <a:rPr lang="en-US" sz="1800" dirty="0" err="1"/>
              <a:t>Christakou</a:t>
            </a:r>
            <a:r>
              <a:rPr lang="en-US" sz="1800" dirty="0"/>
              <a:t>, E Papadopoulos, I </a:t>
            </a:r>
            <a:r>
              <a:rPr lang="en-US" sz="1800" dirty="0" err="1"/>
              <a:t>Patsaki</a:t>
            </a:r>
            <a:r>
              <a:rPr lang="en-US" sz="1800" dirty="0"/>
              <a:t>, et al. Functional Assessment Scales in a General Intensive Care </a:t>
            </a:r>
            <a:r>
              <a:rPr lang="en-US" sz="1800" dirty="0" smtClean="0"/>
              <a:t>Unit. </a:t>
            </a:r>
            <a:r>
              <a:rPr lang="en-US" sz="1800" i="1" dirty="0" smtClean="0"/>
              <a:t>Hospital </a:t>
            </a:r>
            <a:r>
              <a:rPr lang="en-US" sz="1800" i="1" dirty="0"/>
              <a:t>Chronicles. </a:t>
            </a:r>
            <a:r>
              <a:rPr lang="en-US" sz="1800" dirty="0"/>
              <a:t>2013;8:164–170</a:t>
            </a:r>
            <a:endParaRPr lang="en-GB" sz="1800" dirty="0"/>
          </a:p>
          <a:p>
            <a:r>
              <a:rPr lang="en-US" sz="1800" dirty="0"/>
              <a:t>6. GPICS </a:t>
            </a:r>
            <a:r>
              <a:rPr lang="en-GB" sz="1800" dirty="0"/>
              <a:t>Guidelines for the Provision of Intensive Care Services. </a:t>
            </a:r>
            <a:r>
              <a:rPr lang="en-US" sz="1800" u="sng" dirty="0" smtClean="0">
                <a:hlinkClick r:id="rId5"/>
              </a:rPr>
              <a:t>https</a:t>
            </a:r>
            <a:r>
              <a:rPr lang="en-US" sz="1800" u="sng" dirty="0">
                <a:hlinkClick r:id="rId5"/>
              </a:rPr>
              <a:t>://www.ficm.ac.uk/sites/default/files/GPICS%20-%20Ed.1%20%282015%29.pdf</a:t>
            </a:r>
            <a:endParaRPr lang="en-GB" sz="1800" dirty="0"/>
          </a:p>
          <a:p>
            <a:r>
              <a:rPr lang="en-US" sz="1800" dirty="0"/>
              <a:t>7. NICE guidelines CG83. Rehabilitation after critical illness in adults. March 2009. </a:t>
            </a:r>
            <a:r>
              <a:rPr lang="en-US" sz="1800" u="sng" dirty="0">
                <a:hlinkClick r:id="rId6"/>
              </a:rPr>
              <a:t>https://www.nice.org.uk/guidance/cg83</a:t>
            </a:r>
            <a:endParaRPr lang="en-GB" sz="1800" dirty="0"/>
          </a:p>
          <a:p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b="25976"/>
          <a:stretch/>
        </p:blipFill>
        <p:spPr>
          <a:xfrm>
            <a:off x="22650062" y="7007784"/>
            <a:ext cx="5278550" cy="379957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392889" y="40017116"/>
            <a:ext cx="14224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authors gratefully acknowledge the Global Tracheostomy Collaborative (</a:t>
            </a:r>
            <a:r>
              <a:rPr lang="en-US" sz="2400" u="sng" dirty="0">
                <a:hlinkClick r:id="rId8"/>
              </a:rPr>
              <a:t>www.globaltrach.org</a:t>
            </a:r>
            <a:r>
              <a:rPr lang="en-US" sz="2400" dirty="0"/>
              <a:t>) in sharing experience and protocols regarding the use of ACV, especially </a:t>
            </a:r>
            <a:r>
              <a:rPr lang="en-US" sz="2400" dirty="0" err="1"/>
              <a:t>Mrs</a:t>
            </a:r>
            <a:r>
              <a:rPr lang="en-US" sz="2400" dirty="0"/>
              <a:t> Tanis Cameron, TRAMS team, Austin Health, Melbourne, Australia. </a:t>
            </a:r>
            <a:r>
              <a:rPr lang="en-US" sz="2400" u="sng" dirty="0">
                <a:hlinkClick r:id="rId9"/>
              </a:rPr>
              <a:t>www.tracheostomyteam.org</a:t>
            </a:r>
            <a:r>
              <a:rPr lang="en-US" sz="2400" dirty="0"/>
              <a:t>). This work was carried out as part of a project funded by the Health Foundation’s</a:t>
            </a:r>
            <a:r>
              <a:rPr lang="en-US" sz="2400" i="1" dirty="0"/>
              <a:t> Shine </a:t>
            </a:r>
            <a:r>
              <a:rPr lang="en-US" sz="2400" dirty="0" err="1"/>
              <a:t>programme</a:t>
            </a:r>
            <a:r>
              <a:rPr lang="en-US" sz="2400" dirty="0"/>
              <a:t>. The Health Foundation is an independent charity working to improve the quality of healthcare in the UK</a:t>
            </a:r>
            <a:r>
              <a:rPr lang="en-US" sz="2400" i="1" dirty="0"/>
              <a:t>. </a:t>
            </a:r>
            <a:r>
              <a:rPr lang="en-US" sz="2400" dirty="0"/>
              <a:t>The authors have received unrestricted funding from Smiths Medical to evaluate BLUS tubes for the purposes of ACV in a future study.</a:t>
            </a:r>
            <a:endParaRPr lang="en-GB" sz="2400" dirty="0"/>
          </a:p>
          <a:p>
            <a:pPr algn="just"/>
            <a:endParaRPr lang="en-GB" sz="2400" dirty="0"/>
          </a:p>
          <a:p>
            <a:pPr algn="ctr"/>
            <a:endParaRPr lang="en-US" sz="4800" dirty="0"/>
          </a:p>
        </p:txBody>
      </p:sp>
      <p:pic>
        <p:nvPicPr>
          <p:cNvPr id="28" name="Picture 27" descr="NTSP_Logo_Transparent.p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62" y="7294901"/>
            <a:ext cx="8788400" cy="3149600"/>
          </a:xfrm>
          <a:prstGeom prst="rect">
            <a:avLst/>
          </a:prstGeom>
        </p:spPr>
      </p:pic>
      <p:pic>
        <p:nvPicPr>
          <p:cNvPr id="29" name="Picture 28" descr="Angelbird 500GB SSD:Users:brendan:Dropbox:Research:ACV BLUS:animation:images:Figure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5" y="24752383"/>
            <a:ext cx="14045286" cy="771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7249" y="35598353"/>
            <a:ext cx="11234075" cy="34087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90932" y="21103656"/>
            <a:ext cx="14126617" cy="95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772</Words>
  <Application>Microsoft Macintosh PowerPoint</Application>
  <PresentationFormat>Custom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McGrath</dc:creator>
  <cp:lastModifiedBy>Brendan McGrath</cp:lastModifiedBy>
  <cp:revision>22</cp:revision>
  <dcterms:created xsi:type="dcterms:W3CDTF">2015-11-22T17:18:36Z</dcterms:created>
  <dcterms:modified xsi:type="dcterms:W3CDTF">2015-11-22T22:22:45Z</dcterms:modified>
</cp:coreProperties>
</file>